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 showSpecialPlsOnTitleSld="0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F6EBE098-BA61-4EF3-950E-136512218543}">
  <a:tblStyle styleId="{F6EBE098-BA61-4EF3-950E-136512218543}" styleName="Table_0">
    <a:wholeTbl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insideV>
        </a:tcBdr>
      </a:tcStyle>
    </a:wholeTb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Shape 10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Shape 11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Shape 11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Shape 12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Shape 13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Shape 14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Shape 14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Shape 1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Shape 15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Shape 5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As a first-year coach, and a hurdler since the age of 7, I lost an entire season simply because I thought I knew how to hurdle.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With a perfect score on the USATF Level 2 Physiology exam, my main goal became learning more continuously. 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Shape 16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" name="Shape 17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" name="Shape 17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Shape 18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Shape 6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Shape 6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Shape 7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Shape 8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Shape 8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Shape 9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Shape 9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00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0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sentation_bg_TheHolisticView.jpg" id="54" name="Shape 5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F0000"/>
        </a:solidFill>
      </p:bgPr>
    </p:bg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/>
          <p:nvPr>
            <p:ph type="title"/>
          </p:nvPr>
        </p:nvSpPr>
        <p:spPr>
          <a:xfrm>
            <a:off x="311700" y="76200"/>
            <a:ext cx="8520600" cy="1017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6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The Strategies: STD</a:t>
            </a:r>
          </a:p>
        </p:txBody>
      </p:sp>
      <p:sp>
        <p:nvSpPr>
          <p:cNvPr id="107" name="Shape 107"/>
          <p:cNvSpPr txBox="1"/>
          <p:nvPr>
            <p:ph idx="1" type="body"/>
          </p:nvPr>
        </p:nvSpPr>
        <p:spPr>
          <a:xfrm>
            <a:off x="311700" y="1152475"/>
            <a:ext cx="8520600" cy="37293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This is not really a strategy, but a coaching failure or an emergency situation. This should never extend beyond one race.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F6666"/>
        </a:solidFill>
      </p:bgPr>
    </p:bg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/>
          <p:nvPr>
            <p:ph type="title"/>
          </p:nvPr>
        </p:nvSpPr>
        <p:spPr>
          <a:xfrm>
            <a:off x="311700" y="76200"/>
            <a:ext cx="8520600" cy="1017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6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Strategies: LTD</a:t>
            </a:r>
          </a:p>
        </p:txBody>
      </p:sp>
      <p:sp>
        <p:nvSpPr>
          <p:cNvPr id="113" name="Shape 113"/>
          <p:cNvSpPr txBox="1"/>
          <p:nvPr>
            <p:ph idx="1" type="body"/>
          </p:nvPr>
        </p:nvSpPr>
        <p:spPr>
          <a:xfrm>
            <a:off x="311700" y="1152475"/>
            <a:ext cx="8520600" cy="37293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Much like the STD, this likely leaves the athlete with no feedback and no structured way to correct technical or pace errors.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FFF00"/>
        </a:solidFill>
      </p:bgPr>
    </p:bg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/>
          <p:nvPr>
            <p:ph type="title"/>
          </p:nvPr>
        </p:nvSpPr>
        <p:spPr>
          <a:xfrm>
            <a:off x="311700" y="76200"/>
            <a:ext cx="8520600" cy="1017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6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Strategies: STA</a:t>
            </a:r>
          </a:p>
        </p:txBody>
      </p:sp>
      <p:sp>
        <p:nvSpPr>
          <p:cNvPr id="119" name="Shape 119"/>
          <p:cNvSpPr txBox="1"/>
          <p:nvPr>
            <p:ph idx="1" type="body"/>
          </p:nvPr>
        </p:nvSpPr>
        <p:spPr>
          <a:xfrm>
            <a:off x="311700" y="1152475"/>
            <a:ext cx="8520600" cy="37293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This strategy is useful for young or new athletes who will gain strength. This allows the confidence to maintain speed on the ground between hurdles...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FFF00"/>
        </a:solidFill>
      </p:bgPr>
    </p:bg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/>
          <p:nvPr>
            <p:ph type="title"/>
          </p:nvPr>
        </p:nvSpPr>
        <p:spPr>
          <a:xfrm>
            <a:off x="311700" y="76200"/>
            <a:ext cx="8520600" cy="1017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6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Strategies: STA</a:t>
            </a:r>
          </a:p>
        </p:txBody>
      </p:sp>
      <p:sp>
        <p:nvSpPr>
          <p:cNvPr id="125" name="Shape 125"/>
          <p:cNvSpPr txBox="1"/>
          <p:nvPr>
            <p:ph idx="1" type="body"/>
          </p:nvPr>
        </p:nvSpPr>
        <p:spPr>
          <a:xfrm>
            <a:off x="311700" y="1152475"/>
            <a:ext cx="8520600" cy="37293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(cont.) Alternating legs should be taught, to allow the hurdler to correct without any disruptive (stuttering, chopping, reaching) strides to decrease velocity.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FFF99"/>
        </a:solidFill>
      </p:bgPr>
    </p:bg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/>
          <p:nvPr>
            <p:ph type="title"/>
          </p:nvPr>
        </p:nvSpPr>
        <p:spPr>
          <a:xfrm>
            <a:off x="311700" y="76200"/>
            <a:ext cx="8520600" cy="1017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6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Strategies: LTA</a:t>
            </a:r>
          </a:p>
        </p:txBody>
      </p:sp>
      <p:sp>
        <p:nvSpPr>
          <p:cNvPr id="131" name="Shape 131"/>
          <p:cNvSpPr txBox="1"/>
          <p:nvPr>
            <p:ph idx="1" type="body"/>
          </p:nvPr>
        </p:nvSpPr>
        <p:spPr>
          <a:xfrm>
            <a:off x="311700" y="1152475"/>
            <a:ext cx="8520600" cy="37293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LTA approach is best suited for experienced hurdlers who are between stride lengths. This allows for maintenance of maximum velocity throughout the race...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FFF99"/>
        </a:solidFill>
      </p:bgPr>
    </p:bg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/>
          <p:nvPr>
            <p:ph type="title"/>
          </p:nvPr>
        </p:nvSpPr>
        <p:spPr>
          <a:xfrm>
            <a:off x="311700" y="76200"/>
            <a:ext cx="8520600" cy="1017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6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Strategies: LTA</a:t>
            </a:r>
          </a:p>
        </p:txBody>
      </p:sp>
      <p:sp>
        <p:nvSpPr>
          <p:cNvPr id="137" name="Shape 137"/>
          <p:cNvSpPr txBox="1"/>
          <p:nvPr>
            <p:ph idx="1" type="body"/>
          </p:nvPr>
        </p:nvSpPr>
        <p:spPr>
          <a:xfrm>
            <a:off x="311700" y="1152475"/>
            <a:ext cx="8520600" cy="37293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(cont.) Alternating legs should be taught, practiced, and planned. If the hurdler runs an even stride pattern, work to perfect it!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38761D"/>
        </a:solidFill>
      </p:bgPr>
    </p:bg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/>
          <p:nvPr>
            <p:ph type="title"/>
          </p:nvPr>
        </p:nvSpPr>
        <p:spPr>
          <a:xfrm>
            <a:off x="311700" y="76200"/>
            <a:ext cx="8520600" cy="1017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6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The Strategies: STM</a:t>
            </a:r>
          </a:p>
        </p:txBody>
      </p:sp>
      <p:sp>
        <p:nvSpPr>
          <p:cNvPr id="143" name="Shape 143"/>
          <p:cNvSpPr txBox="1"/>
          <p:nvPr>
            <p:ph idx="1" type="body"/>
          </p:nvPr>
        </p:nvSpPr>
        <p:spPr>
          <a:xfrm>
            <a:off x="311700" y="1152475"/>
            <a:ext cx="8520600" cy="37293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Great for new hurdlers who are athletic and disciplined. Learning a pattern and rhythm early allows for increasing tempo to gain speed...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38761D"/>
        </a:solidFill>
      </p:bgPr>
    </p:bg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/>
          <p:nvPr>
            <p:ph type="title"/>
          </p:nvPr>
        </p:nvSpPr>
        <p:spPr>
          <a:xfrm>
            <a:off x="311700" y="76200"/>
            <a:ext cx="8520600" cy="1017600"/>
          </a:xfrm>
          <a:prstGeom prst="rect">
            <a:avLst/>
          </a:prstGeom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6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The Strategies: STM</a:t>
            </a:r>
          </a:p>
        </p:txBody>
      </p:sp>
      <p:sp>
        <p:nvSpPr>
          <p:cNvPr id="149" name="Shape 149"/>
          <p:cNvSpPr txBox="1"/>
          <p:nvPr>
            <p:ph idx="1" type="body"/>
          </p:nvPr>
        </p:nvSpPr>
        <p:spPr>
          <a:xfrm>
            <a:off x="311700" y="1152475"/>
            <a:ext cx="8520600" cy="3729300"/>
          </a:xfrm>
          <a:prstGeom prst="rect">
            <a:avLst/>
          </a:prstGeom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(cont.) STM finds the current stride pattern, and uses it until the hurdler develops to longer/fewer strides throughout the race.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6AA84F"/>
        </a:solidFill>
      </p:bgPr>
    </p:bg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/>
          <p:nvPr>
            <p:ph type="title"/>
          </p:nvPr>
        </p:nvSpPr>
        <p:spPr>
          <a:xfrm>
            <a:off x="311700" y="76200"/>
            <a:ext cx="8520600" cy="1017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6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Strategies: LTM</a:t>
            </a:r>
          </a:p>
        </p:txBody>
      </p:sp>
      <p:sp>
        <p:nvSpPr>
          <p:cNvPr id="155" name="Shape 155"/>
          <p:cNvSpPr txBox="1"/>
          <p:nvPr>
            <p:ph idx="1" type="body"/>
          </p:nvPr>
        </p:nvSpPr>
        <p:spPr>
          <a:xfrm>
            <a:off x="311700" y="1152475"/>
            <a:ext cx="8520600" cy="37293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This strategy requires the most patience on the part of all involved. After considerable evaluation and training, a goal stride pattern is determined...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6AA84F"/>
        </a:solidFill>
      </p:bgPr>
    </p:bg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 txBox="1"/>
          <p:nvPr>
            <p:ph type="title"/>
          </p:nvPr>
        </p:nvSpPr>
        <p:spPr>
          <a:xfrm>
            <a:off x="311700" y="76200"/>
            <a:ext cx="8520600" cy="1017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6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Strategies: LTM</a:t>
            </a:r>
          </a:p>
        </p:txBody>
      </p:sp>
      <p:sp>
        <p:nvSpPr>
          <p:cNvPr id="161" name="Shape 161"/>
          <p:cNvSpPr txBox="1"/>
          <p:nvPr>
            <p:ph idx="1" type="body"/>
          </p:nvPr>
        </p:nvSpPr>
        <p:spPr>
          <a:xfrm>
            <a:off x="311700" y="1152475"/>
            <a:ext cx="8520600" cy="37293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(cont.) The goal pattern is then established at the beginning of the race, and held as long as possible. An alternating leg should be taught to allow for the transition...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/>
          <p:nvPr>
            <p:ph idx="1" type="body"/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/>
          </a:solidFill>
        </p:spPr>
        <p:txBody>
          <a:bodyPr anchorCtr="0" anchor="t" bIns="91425" lIns="91425" rIns="91425" tIns="91425">
            <a:noAutofit/>
          </a:bodyPr>
          <a:lstStyle/>
          <a:p>
            <a: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"Self-perception of high expertise increases closed-mindedness."</a:t>
            </a:r>
          </a:p>
          <a:p>
            <a: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- Victor Ottatia, Loyola University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 algn="ctr">
              <a:spcBef>
                <a:spcPts val="0"/>
              </a:spcBef>
              <a:buNone/>
            </a:pPr>
            <a:r>
              <a:rPr i="1" lang="en" sz="2400">
                <a:solidFill>
                  <a:srgbClr val="FFFF00"/>
                </a:solidFill>
              </a:rPr>
              <a:t>(AKA: I already know it all)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6AA84F"/>
        </a:solidFill>
      </p:bgPr>
    </p:bg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 txBox="1"/>
          <p:nvPr>
            <p:ph type="title"/>
          </p:nvPr>
        </p:nvSpPr>
        <p:spPr>
          <a:xfrm>
            <a:off x="311700" y="76200"/>
            <a:ext cx="8520600" cy="1017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6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Strategies: LTM</a:t>
            </a:r>
          </a:p>
        </p:txBody>
      </p:sp>
      <p:sp>
        <p:nvSpPr>
          <p:cNvPr id="167" name="Shape 167"/>
          <p:cNvSpPr txBox="1"/>
          <p:nvPr>
            <p:ph idx="1" type="body"/>
          </p:nvPr>
        </p:nvSpPr>
        <p:spPr>
          <a:xfrm>
            <a:off x="311700" y="1152475"/>
            <a:ext cx="8520600" cy="37293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(cont.) As the athlete progresses over time, the goal pattern is pushed deeper into the race - until all 8 clearances are made with the dominant lead leg.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073763"/>
        </a:solidFill>
      </p:bgPr>
    </p:bg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 txBox="1"/>
          <p:nvPr>
            <p:ph type="title"/>
          </p:nvPr>
        </p:nvSpPr>
        <p:spPr>
          <a:xfrm>
            <a:off x="311700" y="76200"/>
            <a:ext cx="8520600" cy="1017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600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What are the Strategies?</a:t>
            </a:r>
          </a:p>
        </p:txBody>
      </p:sp>
      <p:graphicFrame>
        <p:nvGraphicFramePr>
          <p:cNvPr id="173" name="Shape 173"/>
          <p:cNvGraphicFramePr/>
          <p:nvPr/>
        </p:nvGraphicFramePr>
        <p:xfrm>
          <a:off x="402935" y="131390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{F6EBE098-BA61-4EF3-950E-136512218543}</a:tableStyleId>
              </a:tblPr>
              <a:tblGrid>
                <a:gridCol w="2785075"/>
                <a:gridCol w="2785075"/>
                <a:gridCol w="2785075"/>
              </a:tblGrid>
              <a:tr h="861125"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z="3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 anchor="ctr">
                    <a:lnL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None/>
                      </a:pPr>
                      <a:r>
                        <a:rPr lang="en" sz="300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Short Term</a:t>
                      </a:r>
                    </a:p>
                  </a:txBody>
                  <a:tcPr marT="91425" marB="91425" marR="91425" marL="91425" anchor="ctr">
                    <a:lnL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None/>
                      </a:pPr>
                      <a:r>
                        <a:rPr lang="en" sz="300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Long Term</a:t>
                      </a:r>
                    </a:p>
                  </a:txBody>
                  <a:tcPr marT="91425" marB="91425" marR="91425" marL="91425" anchor="ctr">
                    <a:lnL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861125"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None/>
                      </a:pPr>
                      <a:r>
                        <a:rPr lang="en" sz="300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Mathematic</a:t>
                      </a:r>
                    </a:p>
                  </a:txBody>
                  <a:tcPr marT="91425" marB="91425" marR="91425" marL="91425" anchor="ctr">
                    <a:lnL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None/>
                      </a:pPr>
                      <a:r>
                        <a:rPr lang="en" sz="3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STM</a:t>
                      </a:r>
                    </a:p>
                  </a:txBody>
                  <a:tcPr marT="91425" marB="91425" marR="91425" marL="91425" anchor="ctr">
                    <a:lnL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38761D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None/>
                      </a:pPr>
                      <a:r>
                        <a:rPr lang="en" sz="3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LTM</a:t>
                      </a:r>
                    </a:p>
                  </a:txBody>
                  <a:tcPr marT="91425" marB="91425" marR="91425" marL="91425" anchor="ctr">
                    <a:lnL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6AA84F"/>
                    </a:solidFill>
                  </a:tcPr>
                </a:tc>
              </a:tr>
              <a:tr h="861125"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None/>
                      </a:pPr>
                      <a:r>
                        <a:rPr lang="en" sz="300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Alternating</a:t>
                      </a:r>
                    </a:p>
                  </a:txBody>
                  <a:tcPr marT="91425" marB="91425" marR="91425" marL="91425" anchor="ctr">
                    <a:lnL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None/>
                      </a:pPr>
                      <a:r>
                        <a:rPr lang="en" sz="3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STA</a:t>
                      </a:r>
                    </a:p>
                  </a:txBody>
                  <a:tcPr marT="91425" marB="91425" marR="91425" marL="91425" anchor="ctr">
                    <a:lnL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None/>
                      </a:pPr>
                      <a:r>
                        <a:rPr lang="en" sz="3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LTA</a:t>
                      </a:r>
                    </a:p>
                  </a:txBody>
                  <a:tcPr marT="91425" marB="91425" marR="91425" marL="91425" anchor="ctr">
                    <a:lnL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FFFF99"/>
                    </a:solidFill>
                  </a:tcPr>
                </a:tc>
              </a:tr>
              <a:tr h="861125"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None/>
                      </a:pPr>
                      <a:r>
                        <a:rPr lang="en" sz="300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Disastrous</a:t>
                      </a:r>
                    </a:p>
                  </a:txBody>
                  <a:tcPr marT="91425" marB="91425" marR="91425" marL="91425" anchor="ctr">
                    <a:lnL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None/>
                      </a:pPr>
                      <a:r>
                        <a:rPr lang="en" sz="3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STD</a:t>
                      </a:r>
                    </a:p>
                  </a:txBody>
                  <a:tcPr marT="91425" marB="91425" marR="91425" marL="91425" anchor="ctr">
                    <a:lnL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None/>
                      </a:pPr>
                      <a:r>
                        <a:rPr lang="en" sz="3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LTD</a:t>
                      </a:r>
                    </a:p>
                  </a:txBody>
                  <a:tcPr marT="91425" marB="91425" marR="91425" marL="91425" anchor="ctr">
                    <a:lnL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FF666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FFF99"/>
        </a:solidFill>
      </p:bgPr>
    </p:bg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 txBox="1"/>
          <p:nvPr>
            <p:ph type="title"/>
          </p:nvPr>
        </p:nvSpPr>
        <p:spPr>
          <a:xfrm>
            <a:off x="311700" y="0"/>
            <a:ext cx="8520600" cy="1017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60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You Are The Expert</a:t>
            </a:r>
          </a:p>
        </p:txBody>
      </p:sp>
      <p:sp>
        <p:nvSpPr>
          <p:cNvPr id="179" name="Shape 179"/>
          <p:cNvSpPr txBox="1"/>
          <p:nvPr>
            <p:ph idx="1" type="body"/>
          </p:nvPr>
        </p:nvSpPr>
        <p:spPr>
          <a:xfrm>
            <a:off x="311700" y="1152475"/>
            <a:ext cx="8520600" cy="37293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No two of our hurdlers are the same. Our strategy should not be a one-size-fits-all approach. </a:t>
            </a:r>
          </a:p>
          <a:p>
            <a: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6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Our athletes deserve our best.</a:t>
            </a:r>
          </a:p>
          <a:p>
            <a: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6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sentation_end_TheHolisticView.jpg" id="184" name="Shape 18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FFF99"/>
        </a:solidFill>
      </p:bgPr>
    </p:bg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/>
          <p:nvPr>
            <p:ph type="title"/>
          </p:nvPr>
        </p:nvSpPr>
        <p:spPr>
          <a:xfrm>
            <a:off x="311700" y="0"/>
            <a:ext cx="8520600" cy="1017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b="1" lang="en" sz="60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You Are The Expert</a:t>
            </a:r>
          </a:p>
        </p:txBody>
      </p:sp>
      <p:sp>
        <p:nvSpPr>
          <p:cNvPr id="65" name="Shape 65"/>
          <p:cNvSpPr txBox="1"/>
          <p:nvPr>
            <p:ph idx="1" type="body"/>
          </p:nvPr>
        </p:nvSpPr>
        <p:spPr>
          <a:xfrm>
            <a:off x="311700" y="1152475"/>
            <a:ext cx="8520600" cy="37293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Your 300m Hurdle strategy ultimately depends on your conditions: your athlete, your season, your experience and your goals.</a:t>
            </a:r>
            <a:br>
              <a:rPr lang="en" sz="46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</a:b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073763"/>
        </a:solid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/>
          <p:nvPr>
            <p:ph type="title"/>
          </p:nvPr>
        </p:nvSpPr>
        <p:spPr>
          <a:xfrm>
            <a:off x="311700" y="76200"/>
            <a:ext cx="8520600" cy="1017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600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What are the Strategies?</a:t>
            </a:r>
          </a:p>
        </p:txBody>
      </p:sp>
      <p:graphicFrame>
        <p:nvGraphicFramePr>
          <p:cNvPr id="71" name="Shape 71"/>
          <p:cNvGraphicFramePr/>
          <p:nvPr/>
        </p:nvGraphicFramePr>
        <p:xfrm>
          <a:off x="402935" y="131390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{F6EBE098-BA61-4EF3-950E-136512218543}</a:tableStyleId>
              </a:tblPr>
              <a:tblGrid>
                <a:gridCol w="2785075"/>
                <a:gridCol w="2785075"/>
                <a:gridCol w="2785075"/>
              </a:tblGrid>
              <a:tr h="861125">
                <a:tc>
                  <a:txBody>
                    <a:bodyPr>
                      <a:noAutofit/>
                    </a:bodyPr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z="3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 anchor="ctr">
                    <a:lnL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36666"/>
                        <a:buFont typeface="Arial"/>
                        <a:buNone/>
                      </a:pPr>
                      <a:r>
                        <a:rPr lang="en" sz="300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Short Term</a:t>
                      </a:r>
                    </a:p>
                  </a:txBody>
                  <a:tcPr marT="91425" marB="91425" marR="91425" marL="91425" anchor="ctr">
                    <a:lnL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36666"/>
                        <a:buFont typeface="Arial"/>
                        <a:buNone/>
                      </a:pPr>
                      <a:r>
                        <a:rPr lang="en" sz="300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Long Term</a:t>
                      </a:r>
                    </a:p>
                  </a:txBody>
                  <a:tcPr marT="91425" marB="91425" marR="91425" marL="91425" anchor="ctr">
                    <a:lnL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861125"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36666"/>
                        <a:buFont typeface="Arial"/>
                        <a:buNone/>
                      </a:pPr>
                      <a:r>
                        <a:rPr lang="en" sz="300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Mathematic</a:t>
                      </a:r>
                    </a:p>
                  </a:txBody>
                  <a:tcPr marT="91425" marB="91425" marR="91425" marL="91425" anchor="ctr">
                    <a:lnL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" sz="3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STM</a:t>
                      </a:r>
                    </a:p>
                  </a:txBody>
                  <a:tcPr marT="91425" marB="91425" marR="91425" marL="91425" anchor="ctr">
                    <a:lnL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38761D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" sz="3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LTM</a:t>
                      </a:r>
                    </a:p>
                  </a:txBody>
                  <a:tcPr marT="91425" marB="91425" marR="91425" marL="91425" anchor="ctr">
                    <a:lnL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6AA84F"/>
                    </a:solidFill>
                  </a:tcPr>
                </a:tc>
              </a:tr>
              <a:tr h="861125"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36666"/>
                        <a:buFont typeface="Arial"/>
                        <a:buNone/>
                      </a:pPr>
                      <a:r>
                        <a:rPr lang="en" sz="300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Alternating</a:t>
                      </a:r>
                    </a:p>
                  </a:txBody>
                  <a:tcPr marT="91425" marB="91425" marR="91425" marL="91425" anchor="ctr">
                    <a:lnL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" sz="3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STA</a:t>
                      </a:r>
                    </a:p>
                  </a:txBody>
                  <a:tcPr marT="91425" marB="91425" marR="91425" marL="91425" anchor="ctr">
                    <a:lnL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" sz="3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LTA</a:t>
                      </a:r>
                    </a:p>
                  </a:txBody>
                  <a:tcPr marT="91425" marB="91425" marR="91425" marL="91425" anchor="ctr">
                    <a:lnL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FFFF99"/>
                    </a:solidFill>
                  </a:tcPr>
                </a:tc>
              </a:tr>
              <a:tr h="861125"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36666"/>
                        <a:buFont typeface="Arial"/>
                        <a:buNone/>
                      </a:pPr>
                      <a:r>
                        <a:rPr lang="en" sz="300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Disastrous</a:t>
                      </a:r>
                    </a:p>
                  </a:txBody>
                  <a:tcPr marT="91425" marB="91425" marR="91425" marL="91425" anchor="ctr">
                    <a:lnL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" sz="3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STD</a:t>
                      </a:r>
                    </a:p>
                  </a:txBody>
                  <a:tcPr marT="91425" marB="91425" marR="91425" marL="91425" anchor="ctr">
                    <a:lnL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" sz="3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LTD</a:t>
                      </a:r>
                    </a:p>
                  </a:txBody>
                  <a:tcPr marT="91425" marB="91425" marR="91425" marL="91425" anchor="ctr">
                    <a:lnL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FF666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073763"/>
        </a:solidFill>
      </p:bgPr>
    </p:bg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/>
          <p:nvPr>
            <p:ph type="title"/>
          </p:nvPr>
        </p:nvSpPr>
        <p:spPr>
          <a:xfrm>
            <a:off x="311700" y="76200"/>
            <a:ext cx="8520600" cy="1017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560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What are the Components?</a:t>
            </a:r>
          </a:p>
        </p:txBody>
      </p:sp>
      <p:sp>
        <p:nvSpPr>
          <p:cNvPr id="77" name="Shape 77"/>
          <p:cNvSpPr txBox="1"/>
          <p:nvPr>
            <p:ph idx="1" type="body"/>
          </p:nvPr>
        </p:nvSpPr>
        <p:spPr>
          <a:xfrm>
            <a:off x="311700" y="1414200"/>
            <a:ext cx="8520600" cy="33123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Short Term: Practicing for the day, or preparing only for the next competition.</a:t>
            </a:r>
            <a:br>
              <a:rPr lang="en" sz="460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</a:b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073763"/>
        </a:solidFill>
      </p:bgPr>
    </p:bg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/>
          <p:nvPr>
            <p:ph type="title"/>
          </p:nvPr>
        </p:nvSpPr>
        <p:spPr>
          <a:xfrm>
            <a:off x="311700" y="76200"/>
            <a:ext cx="8520600" cy="1017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560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What are the Components?</a:t>
            </a:r>
          </a:p>
        </p:txBody>
      </p:sp>
      <p:sp>
        <p:nvSpPr>
          <p:cNvPr id="83" name="Shape 83"/>
          <p:cNvSpPr txBox="1"/>
          <p:nvPr>
            <p:ph idx="1" type="body"/>
          </p:nvPr>
        </p:nvSpPr>
        <p:spPr>
          <a:xfrm>
            <a:off x="311700" y="1414200"/>
            <a:ext cx="8520600" cy="33123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Long Term: Preparing through an annual plan, scholastic career, or Olympiad.</a:t>
            </a:r>
            <a:br>
              <a:rPr lang="en" sz="460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</a:b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073763"/>
        </a:soli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/>
          <p:nvPr>
            <p:ph type="title"/>
          </p:nvPr>
        </p:nvSpPr>
        <p:spPr>
          <a:xfrm>
            <a:off x="311700" y="76200"/>
            <a:ext cx="8520600" cy="1017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560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What are the Components?</a:t>
            </a:r>
          </a:p>
        </p:txBody>
      </p:sp>
      <p:sp>
        <p:nvSpPr>
          <p:cNvPr id="89" name="Shape 89"/>
          <p:cNvSpPr txBox="1"/>
          <p:nvPr>
            <p:ph idx="1" type="body"/>
          </p:nvPr>
        </p:nvSpPr>
        <p:spPr>
          <a:xfrm>
            <a:off x="311700" y="1414200"/>
            <a:ext cx="8520600" cy="33123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Mathematic: Using numeric and/or scientific methodology to establish a competition plan.</a:t>
            </a:r>
            <a:br>
              <a:rPr lang="en" sz="460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</a:b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073763"/>
        </a:solidFill>
      </p:bgPr>
    </p:bg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/>
          <p:nvPr>
            <p:ph type="title"/>
          </p:nvPr>
        </p:nvSpPr>
        <p:spPr>
          <a:xfrm>
            <a:off x="311700" y="76200"/>
            <a:ext cx="8520600" cy="1017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560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What are the Components?</a:t>
            </a:r>
          </a:p>
        </p:txBody>
      </p:sp>
      <p:sp>
        <p:nvSpPr>
          <p:cNvPr id="95" name="Shape 95"/>
          <p:cNvSpPr txBox="1"/>
          <p:nvPr>
            <p:ph idx="1" type="body"/>
          </p:nvPr>
        </p:nvSpPr>
        <p:spPr>
          <a:xfrm>
            <a:off x="311700" y="1414200"/>
            <a:ext cx="8520600" cy="33123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Alternating: Training the athlete to lead with either leg effectively.</a:t>
            </a:r>
          </a:p>
          <a:p>
            <a: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600">
              <a:solidFill>
                <a:srgbClr val="FFFF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073763"/>
        </a:solidFill>
      </p:bgPr>
    </p:bg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/>
          <p:nvPr>
            <p:ph idx="1" type="body"/>
          </p:nvPr>
        </p:nvSpPr>
        <p:spPr>
          <a:xfrm>
            <a:off x="311700" y="1414200"/>
            <a:ext cx="8520600" cy="33123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Disastrous: Sending the athlete from the start with no plan, or allowing the athlete to decide ‘on the fly’.</a:t>
            </a:r>
          </a:p>
        </p:txBody>
      </p:sp>
      <p:sp>
        <p:nvSpPr>
          <p:cNvPr id="101" name="Shape 101"/>
          <p:cNvSpPr txBox="1"/>
          <p:nvPr>
            <p:ph type="title"/>
          </p:nvPr>
        </p:nvSpPr>
        <p:spPr>
          <a:xfrm>
            <a:off x="311700" y="76200"/>
            <a:ext cx="8520600" cy="1017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560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What are the Components?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